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5406" y="2318305"/>
            <a:ext cx="9501187" cy="11885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sz="3900" b="1" i="0" u="none" dirty="0">
                <a:solidFill>
                  <a:srgbClr val="0F17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 </a:t>
            </a:r>
            <a:r>
              <a:rPr sz="3900" b="1" i="0" u="none" dirty="0" err="1">
                <a:solidFill>
                  <a:srgbClr val="0F17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Afectividad</a:t>
            </a:r>
            <a:r>
              <a:rPr sz="3900" b="1" i="0" u="none" dirty="0">
                <a:solidFill>
                  <a:srgbClr val="0F17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3900" b="1" i="0" u="none" dirty="0" err="1">
                <a:solidFill>
                  <a:srgbClr val="0F17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Sexualidad</a:t>
            </a:r>
            <a:r>
              <a:rPr sz="3900" b="1" i="0" u="none" dirty="0">
                <a:solidFill>
                  <a:srgbClr val="0F17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sz="3900" b="1" i="0" u="none" dirty="0" err="1">
                <a:solidFill>
                  <a:srgbClr val="0F17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Género</a:t>
            </a:r>
            <a:endParaRPr sz="3900" b="1" i="0" u="none" dirty="0">
              <a:solidFill>
                <a:srgbClr val="0F17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2150" y="3659246"/>
            <a:ext cx="8267700" cy="2650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Formando</a:t>
            </a:r>
            <a:r>
              <a:rPr sz="15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juntos</a:t>
            </a:r>
            <a:r>
              <a:rPr sz="15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 comunidades </a:t>
            </a:r>
            <a:r>
              <a:rPr sz="15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seguras</a:t>
            </a:r>
            <a:r>
              <a:rPr sz="15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5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respetuosas</a:t>
            </a:r>
            <a:r>
              <a:rPr sz="15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sz="15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protectoras</a:t>
            </a:r>
            <a:r>
              <a:rPr sz="15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sz="15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sz="15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estudiantes</a:t>
            </a:r>
            <a:r>
              <a:rPr sz="15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33787" y="4325996"/>
            <a:ext cx="5139021" cy="184666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r>
              <a:rPr sz="12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Escuela </a:t>
            </a:r>
            <a:r>
              <a:rPr sz="12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Básica</a:t>
            </a:r>
            <a:r>
              <a:rPr sz="12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Manquimávida</a:t>
            </a:r>
            <a:r>
              <a:rPr sz="12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 | SLEP </a:t>
            </a:r>
            <a:r>
              <a:rPr sz="12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Andalién</a:t>
            </a:r>
            <a:r>
              <a:rPr sz="1200" b="0" i="0" u="none" dirty="0">
                <a:latin typeface="Arial" panose="020B0604020202020204" pitchFamily="34" charset="0"/>
                <a:cs typeface="Arial" panose="020B0604020202020204" pitchFamily="34" charset="0"/>
              </a:rPr>
              <a:t> Sur — </a:t>
            </a:r>
            <a:r>
              <a:rPr sz="1200" b="0" i="0" u="none" dirty="0" err="1">
                <a:latin typeface="Arial" panose="020B0604020202020204" pitchFamily="34" charset="0"/>
                <a:cs typeface="Arial" panose="020B0604020202020204" pitchFamily="34" charset="0"/>
              </a:rPr>
              <a:t>Chiguayante</a:t>
            </a:r>
            <a:endParaRPr sz="1200" b="0" i="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3787" y="4345046"/>
            <a:ext cx="190500" cy="1524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9EB29B7-48F6-D406-ABD6-6F785AD74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616" y="405120"/>
            <a:ext cx="8718036" cy="12132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5514BA6-EBC7-F446-74DA-0BAB8B1E8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699" y="4889978"/>
            <a:ext cx="2456901" cy="16582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33587"/>
            <a:ext cx="11125200" cy="3667125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326024"/>
              </p:ext>
            </p:extLst>
          </p:nvPr>
        </p:nvGraphicFramePr>
        <p:xfrm>
          <a:off x="542925" y="2043112"/>
          <a:ext cx="11106148" cy="3648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1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3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9615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F766E"/>
                          </a:solidFill>
                          <a:latin typeface="DM Sans"/>
                        </a:rPr>
                        <a:t>Concepto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F766E"/>
                          </a:solidFill>
                          <a:latin typeface="DM Sans"/>
                        </a:rPr>
                        <a:t>Significado Formativo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DF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F766E"/>
                          </a:solidFill>
                          <a:latin typeface="DM Sans"/>
                        </a:rPr>
                        <a:t>Enfoque en la Escuela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615">
                <a:tc>
                  <a:txBody>
                    <a:bodyPr/>
                    <a:lstStyle/>
                    <a:p>
                      <a:pPr algn="l"/>
                      <a:r>
                        <a:rPr sz="1200" b="1" i="0" u="none">
                          <a:solidFill>
                            <a:srgbClr val="334155"/>
                          </a:solidFill>
                          <a:latin typeface="DM Sans"/>
                        </a:rPr>
                        <a:t>Afectividad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Conjunto de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emociones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y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sentimientos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que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guían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las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relaciones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interpersonales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Promover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la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inteligencia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emocional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y el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cariño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en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la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convivencia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615">
                <a:tc>
                  <a:txBody>
                    <a:bodyPr/>
                    <a:lstStyle/>
                    <a:p>
                      <a:pPr algn="l"/>
                      <a:r>
                        <a:rPr sz="1200" b="1" i="0" u="none">
                          <a:solidFill>
                            <a:srgbClr val="334155"/>
                          </a:solidFill>
                          <a:latin typeface="DM Sans"/>
                        </a:rPr>
                        <a:t>Género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u="none">
                          <a:solidFill>
                            <a:schemeClr val="tx1"/>
                          </a:solidFill>
                          <a:latin typeface="DM Sans"/>
                        </a:rPr>
                        <a:t>Construcción sociocultural sobre roles y tareas de hombres y mujeres.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Inculcar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igualdad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de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oportunidades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y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corresponsabilidad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615">
                <a:tc>
                  <a:txBody>
                    <a:bodyPr/>
                    <a:lstStyle/>
                    <a:p>
                      <a:pPr algn="l"/>
                      <a:r>
                        <a:rPr sz="1200" b="1" i="0" u="none">
                          <a:solidFill>
                            <a:srgbClr val="334155"/>
                          </a:solidFill>
                          <a:latin typeface="DM Sans"/>
                        </a:rPr>
                        <a:t>Roles de Género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u="none">
                          <a:solidFill>
                            <a:schemeClr val="tx1"/>
                          </a:solidFill>
                          <a:latin typeface="DM Sans"/>
                        </a:rPr>
                        <a:t>Expectativas o patrones sociales sobre conductas asignadas tradicionalmente.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Eliminar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prejuicios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para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ampliar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los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proyectos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de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vida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9615">
                <a:tc>
                  <a:txBody>
                    <a:bodyPr/>
                    <a:lstStyle/>
                    <a:p>
                      <a:pPr algn="l"/>
                      <a:r>
                        <a:rPr sz="1200" b="1" i="0" u="none">
                          <a:solidFill>
                            <a:srgbClr val="334155"/>
                          </a:solidFill>
                          <a:latin typeface="DM Sans"/>
                        </a:rPr>
                        <a:t>Autocuidado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u="none">
                          <a:solidFill>
                            <a:schemeClr val="tx1"/>
                          </a:solidFill>
                          <a:latin typeface="DM Sans"/>
                        </a:rPr>
                        <a:t>Acciones conscientes para proteger la salud personal física y emocional.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Aumentar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la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autonomía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e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integridad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de las y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los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 </a:t>
                      </a:r>
                      <a:r>
                        <a:rPr sz="1200" b="0" i="0" u="none" dirty="0" err="1">
                          <a:solidFill>
                            <a:schemeClr val="tx1"/>
                          </a:solidFill>
                          <a:latin typeface="DM Sans"/>
                        </a:rPr>
                        <a:t>niños</a:t>
                      </a:r>
                      <a:r>
                        <a:rPr sz="1200" b="0" i="0" u="none" dirty="0">
                          <a:solidFill>
                            <a:schemeClr val="tx1"/>
                          </a:solidFill>
                          <a:latin typeface="DM Sans"/>
                        </a:rPr>
                        <a:t>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42925" y="2600325"/>
            <a:ext cx="1571178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114103" y="2600325"/>
            <a:ext cx="5221485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35589" y="2600325"/>
            <a:ext cx="4313485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42925" y="3371850"/>
            <a:ext cx="1571178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14103" y="3371850"/>
            <a:ext cx="5221485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35589" y="3371850"/>
            <a:ext cx="4313485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2925" y="4143375"/>
            <a:ext cx="1571178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14103" y="4143375"/>
            <a:ext cx="5221485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35589" y="4143375"/>
            <a:ext cx="4313485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2925" y="4914900"/>
            <a:ext cx="1571178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14103" y="4914900"/>
            <a:ext cx="5221485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35589" y="4914900"/>
            <a:ext cx="4313485" cy="9525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Conceptos Clave Explicados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0100" y="2057400"/>
            <a:ext cx="5105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025"/>
              </a:lnSpc>
            </a:pPr>
            <a:r>
              <a:rPr sz="1350" b="1" i="0" u="none">
                <a:latin typeface="DM Sans"/>
              </a:rPr>
              <a:t>Alianza Indispensable:</a:t>
            </a:r>
            <a:r>
              <a:rPr sz="1350" b="0" i="0" u="none">
                <a:latin typeface="DM Sans"/>
              </a:rPr>
              <a:t> La familia es la primera educadora en afectos y valores; la escuela complementa este desarrollo.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0100" y="2724150"/>
            <a:ext cx="5105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025"/>
              </a:lnSpc>
            </a:pPr>
            <a:r>
              <a:rPr sz="1350" b="1" i="0" u="none">
                <a:latin typeface="DM Sans"/>
              </a:rPr>
              <a:t>Puertas Abiertas:</a:t>
            </a:r>
            <a:r>
              <a:rPr sz="1350" b="0" i="0" u="none">
                <a:latin typeface="DM Sans"/>
              </a:rPr>
              <a:t> Mantenemos comunicación fluida para compartir inquietudes y avances en los talleres.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0100" y="3390900"/>
            <a:ext cx="5105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025"/>
              </a:lnSpc>
            </a:pPr>
            <a:r>
              <a:rPr sz="1350" b="1" i="0" u="none">
                <a:latin typeface="DM Sans"/>
              </a:rPr>
              <a:t>Propósito Compartido:</a:t>
            </a:r>
            <a:r>
              <a:rPr sz="1350" b="0" i="0" u="none">
                <a:latin typeface="DM Sans"/>
              </a:rPr>
              <a:t> Proteger la infancia y brindar herramientas sólidas para la vida presente y futura.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90737"/>
            <a:ext cx="219075" cy="1809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757487"/>
            <a:ext cx="190500" cy="1809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424237"/>
            <a:ext cx="190500" cy="1809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Escuela y Familia: Trabajo en Equipo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89D5D18-9F8A-F08D-3F72-7922AEE22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3576" y="1390273"/>
            <a:ext cx="3410705" cy="45156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249" y="3238768"/>
            <a:ext cx="8096250" cy="99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11249" y="1771918"/>
            <a:ext cx="809625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1" i="0" u="none">
                <a:latin typeface="DM Sans"/>
              </a:rPr>
              <a:t>Agradecemos su valiosa presencia y compromiso constante con el bienestar de nuestras y nuestros estudiantes.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886" y="3505468"/>
            <a:ext cx="219075" cy="171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63999" y="3762643"/>
            <a:ext cx="2190750" cy="4479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 dirty="0" err="1">
                <a:latin typeface="DM Sans"/>
              </a:rPr>
              <a:t>Chiguayante</a:t>
            </a:r>
            <a:r>
              <a:rPr sz="1200" b="0" i="0" u="none" dirty="0">
                <a:latin typeface="DM Sans"/>
              </a:rPr>
              <a:t>, Año Escolar 2026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39873D-8472-8BF7-32AB-9FEE972BB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7549" y="4733472"/>
            <a:ext cx="2456901" cy="165825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2C5D3F2-FAC6-04CC-E60F-9E5BF19938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9945" y="205944"/>
            <a:ext cx="8718036" cy="12132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5437" y="2105025"/>
            <a:ext cx="9001125" cy="1238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0F172A"/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Un Compromiso con el Bienestar Infantil</a:t>
            </a:r>
          </a:p>
        </p:txBody>
      </p:sp>
      <p:sp>
        <p:nvSpPr>
          <p:cNvPr id="4" name="Rectangle 3"/>
          <p:cNvSpPr/>
          <p:nvPr/>
        </p:nvSpPr>
        <p:spPr>
          <a:xfrm>
            <a:off x="5524500" y="3762375"/>
            <a:ext cx="1143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9750" y="4181475"/>
            <a:ext cx="857250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Promovemos un entorno seguro, informativo y fundamentado para potenciar el desarrollo saludable y los valores de nuestras niñas y niños.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0100" y="2057400"/>
            <a:ext cx="5105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Orientación</a:t>
            </a:r>
            <a:r>
              <a:rPr sz="1350" b="1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r>
              <a:rPr sz="1350" b="1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Oficial</a:t>
            </a:r>
            <a:r>
              <a:rPr sz="1350" b="1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Implementado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en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consonancia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con la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normativa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del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Ministerio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de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Educación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(MINEDUC, 2015).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0100" y="2743200"/>
            <a:ext cx="5105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Respaldo</a:t>
            </a:r>
            <a:r>
              <a:rPr sz="1350" b="1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r>
              <a:rPr sz="1350" b="1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Científico</a:t>
            </a:r>
            <a:r>
              <a:rPr sz="1350" b="1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Apoyado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por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investigaciones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de UNESCO, OMS y UNICEF para la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formación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 escolar </a:t>
            </a:r>
            <a:r>
              <a:rPr sz="1350" b="0" i="0" u="none" dirty="0" err="1">
                <a:latin typeface="DengXian" panose="02010600030101010101" pitchFamily="2" charset="-122"/>
                <a:ea typeface="DengXian" panose="02010600030101010101" pitchFamily="2" charset="-122"/>
              </a:rPr>
              <a:t>oportuna</a:t>
            </a:r>
            <a:r>
              <a:rPr sz="1350" b="0" i="0" u="none" dirty="0">
                <a:latin typeface="DengXian" panose="02010600030101010101" pitchFamily="2" charset="-122"/>
                <a:ea typeface="DengXian" panose="02010600030101010101" pitchFamily="2" charset="-122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0100" y="3429000"/>
            <a:ext cx="5105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latin typeface="DengXian" panose="02010600030101010101" pitchFamily="2" charset="-122"/>
                <a:ea typeface="DengXian" panose="02010600030101010101" pitchFamily="2" charset="-122"/>
              </a:rPr>
              <a:t>Identidad Escolar:</a:t>
            </a:r>
            <a:r>
              <a:rPr sz="1350" b="0" i="0" u="none">
                <a:latin typeface="DengXian" panose="02010600030101010101" pitchFamily="2" charset="-122"/>
                <a:ea typeface="DengXian" panose="02010600030101010101" pitchFamily="2" charset="-122"/>
              </a:rPr>
              <a:t> Integrado coherentemente con el PEI y el Plan de Mejoramiento Educativo (PME) de la escuela.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" y="4114800"/>
            <a:ext cx="5105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latin typeface="DengXian" panose="02010600030101010101" pitchFamily="2" charset="-122"/>
                <a:ea typeface="DengXian" panose="02010600030101010101" pitchFamily="2" charset="-122"/>
              </a:rPr>
              <a:t>Formación Valórica:</a:t>
            </a:r>
            <a:r>
              <a:rPr sz="1350" b="0" i="0" u="none">
                <a:latin typeface="DengXian" panose="02010600030101010101" pitchFamily="2" charset="-122"/>
                <a:ea typeface="DengXian" panose="02010600030101010101" pitchFamily="2" charset="-122"/>
              </a:rPr>
              <a:t> Refuerza el pensamiento crítico, la toma de decisiones informadas y el respeto mutuo.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90737"/>
            <a:ext cx="152400" cy="1809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76537"/>
            <a:ext cx="152400" cy="1809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462337"/>
            <a:ext cx="152400" cy="1809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148137"/>
            <a:ext cx="152400" cy="1809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¿Por qué este Plan? Marco Legal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205355D-BBF9-A8CA-63AB-C6B8D4337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700" y="1560023"/>
            <a:ext cx="5415858" cy="38287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828925"/>
            <a:ext cx="5372100" cy="2076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3425" y="3219450"/>
            <a:ext cx="4972050" cy="952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sz="7500" b="1" i="0" u="none">
                <a:solidFill>
                  <a:srgbClr val="16A34A"/>
                </a:solidFill>
                <a:latin typeface="DM Sans"/>
              </a:rPr>
              <a:t>100%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3425" y="4267200"/>
            <a:ext cx="497205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15803D"/>
                </a:solidFill>
                <a:latin typeface="DM Sans"/>
              </a:rPr>
              <a:t>Enfoque en el Bienestar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988468"/>
            <a:ext cx="5640705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 dirty="0" err="1">
                <a:solidFill>
                  <a:srgbClr val="0D9488"/>
                </a:solidFill>
                <a:latin typeface="Merriweather"/>
              </a:rPr>
              <a:t>Propiciar</a:t>
            </a:r>
            <a:r>
              <a:rPr sz="1800" b="1" i="0" u="none" dirty="0">
                <a:solidFill>
                  <a:srgbClr val="0D9488"/>
                </a:solidFill>
                <a:latin typeface="Merriweather"/>
              </a:rPr>
              <a:t> el </a:t>
            </a:r>
            <a:r>
              <a:rPr sz="1800" b="1" i="0" u="none" dirty="0" err="1">
                <a:solidFill>
                  <a:srgbClr val="0D9488"/>
                </a:solidFill>
                <a:latin typeface="Merriweather"/>
              </a:rPr>
              <a:t>bienestar</a:t>
            </a:r>
            <a:r>
              <a:rPr sz="1800" b="1" i="0" u="none" dirty="0">
                <a:solidFill>
                  <a:srgbClr val="0D9488"/>
                </a:solidFill>
                <a:latin typeface="Merriweather"/>
              </a:rPr>
              <a:t> integral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378993"/>
            <a:ext cx="5372100" cy="728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Incorporar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la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perspectiva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de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género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, el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respeto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y la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afectividad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a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través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de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actividades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lúdicas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y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adaptadas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a la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etapa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del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ciclo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vital de las y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los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estudiantes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4260056"/>
            <a:ext cx="53721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1" i="0" u="none" dirty="0">
                <a:solidFill>
                  <a:srgbClr val="334155"/>
                </a:solidFill>
                <a:latin typeface="DM Sans"/>
              </a:rPr>
              <a:t>Meta: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Fomentar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diálogos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reflexivos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, la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empatía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frente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a la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diversidad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y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habilidades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de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autoprotección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en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el </a:t>
            </a:r>
            <a:r>
              <a:rPr sz="1275" b="0" i="0" u="none" dirty="0" err="1">
                <a:solidFill>
                  <a:srgbClr val="334155"/>
                </a:solidFill>
                <a:latin typeface="DM Sans"/>
              </a:rPr>
              <a:t>entorno</a:t>
            </a:r>
            <a:r>
              <a:rPr sz="1275" b="0" i="0" u="none" dirty="0">
                <a:solidFill>
                  <a:srgbClr val="334155"/>
                </a:solidFill>
                <a:latin typeface="DM Sans"/>
              </a:rPr>
              <a:t> escolar y familiar.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Objetivo General del Plan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47962"/>
            <a:ext cx="3530649" cy="22383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2747962"/>
            <a:ext cx="3530649" cy="22383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747962"/>
            <a:ext cx="3530649" cy="2238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5170" y="3671887"/>
            <a:ext cx="3127109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0F172A"/>
                </a:solidFill>
                <a:latin typeface="Merriweather"/>
              </a:rPr>
              <a:t>Afectividad y Convivencia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024312"/>
            <a:ext cx="297819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latin typeface="DM Sans"/>
              </a:rPr>
              <a:t>Fortalecimiento de la amistad, valores familiares, expresión emocional positiva y resolución pacífica de conflictos.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2519" y="3671887"/>
            <a:ext cx="3127109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0F172A"/>
                </a:solidFill>
                <a:latin typeface="Merriweather"/>
              </a:rPr>
              <a:t>Corporalidad y Salud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06974" y="4024312"/>
            <a:ext cx="297819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latin typeface="DM Sans"/>
              </a:rPr>
              <a:t>Comprensión del crecimiento corporal, autocuidado, respeto al propio cuerpo y promoción de estilos de vida saludables.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9869" y="3671887"/>
            <a:ext cx="3127109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0F172A"/>
                </a:solidFill>
                <a:latin typeface="Merriweather"/>
              </a:rPr>
              <a:t>Seguridad y Autocuidado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4324" y="4024312"/>
            <a:ext cx="297819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latin typeface="DM Sans"/>
              </a:rPr>
              <a:t>Prevención del bullying, uso responsable de la tecnología, resguardo de la privacidad y sentido del consentimiento.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8150" y="3071812"/>
            <a:ext cx="381000" cy="3810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6937" y="3071812"/>
            <a:ext cx="238125" cy="3810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849" y="3071812"/>
            <a:ext cx="381000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Dimensiones Formativas Clave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286250"/>
            <a:ext cx="2558653" cy="1200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8816" y="2628900"/>
            <a:ext cx="2558653" cy="12001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232" y="4286250"/>
            <a:ext cx="2558653" cy="12001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9649" y="2828925"/>
            <a:ext cx="2558653" cy="10001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4038600"/>
            <a:ext cx="1112520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39454" y="4448175"/>
            <a:ext cx="2346543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F766E"/>
                </a:solidFill>
                <a:latin typeface="Merriweather"/>
              </a:rPr>
              <a:t>Abril - Mayo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5325" y="4724400"/>
            <a:ext cx="2234803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sz="1050" b="0" i="0" u="none">
                <a:latin typeface="DM Sans"/>
              </a:rPr>
              <a:t>Taller 1: Diagnóstico inicial y conversatorio sobre roles y estereotipos.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94871" y="2790825"/>
            <a:ext cx="2346543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F766E"/>
                </a:solidFill>
                <a:latin typeface="Merriweather"/>
              </a:rPr>
              <a:t>Junio - Julio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50741" y="3067050"/>
            <a:ext cx="2234803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sz="1050" b="0" i="0" u="none">
                <a:latin typeface="DM Sans"/>
              </a:rPr>
              <a:t>Talleres 2 y 3: Equidad en la familia y vivencia de la diversidad en el CRA.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287" y="4448175"/>
            <a:ext cx="2346543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F766E"/>
                </a:solidFill>
                <a:latin typeface="Merriweather"/>
              </a:rPr>
              <a:t>Agosto - Sept.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6157" y="4724400"/>
            <a:ext cx="2234803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sz="1050" b="0" i="0" u="none">
                <a:latin typeface="DM Sans"/>
              </a:rPr>
              <a:t>Talleres 4 y 5: Importancia del respeto e identificación/reflexión de mitos.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05704" y="2990850"/>
            <a:ext cx="2346543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F766E"/>
                </a:solidFill>
                <a:latin typeface="Merriweather"/>
              </a:rPr>
              <a:t>Oct. - Nov.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61574" y="3267075"/>
            <a:ext cx="2234803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sz="1050" b="0" i="0" u="none">
                <a:latin typeface="DM Sans"/>
              </a:rPr>
              <a:t>Talleres 6 y 7: Historias inspiradoras y plenario "Lo que aprendimos".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Ruta de los Talleres 2026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1717476" y="3962400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D94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572892" y="3962400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D94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7428309" y="3962400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D94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10283725" y="3962400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D94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128837"/>
            <a:ext cx="5372100" cy="16430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28837"/>
            <a:ext cx="5372100" cy="16430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962400"/>
            <a:ext cx="5372100" cy="164306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3962400"/>
            <a:ext cx="5372100" cy="16430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625" y="2405062"/>
            <a:ext cx="506063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766E"/>
                </a:solidFill>
                <a:latin typeface="Merriweather"/>
              </a:rPr>
              <a:t>Taller 1: Diálogo y Roles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2767012"/>
            <a:ext cx="4819650" cy="728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12"/>
              </a:lnSpc>
            </a:pPr>
            <a:r>
              <a:rPr sz="1275" b="0" i="0" u="none">
                <a:latin typeface="DM Sans"/>
              </a:rPr>
              <a:t>Conversatorio participativo con apoyo audiovisual para reflexionar sobre estereotipos en la sociedad, bajo un clima de escucha activa y respeto.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2725" y="2405062"/>
            <a:ext cx="506063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766E"/>
                </a:solidFill>
                <a:latin typeface="Merriweather"/>
              </a:rPr>
              <a:t>Taller 2: Expresión Creativa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62725" y="2767012"/>
            <a:ext cx="4819650" cy="4731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12"/>
              </a:lnSpc>
            </a:pPr>
            <a:r>
              <a:rPr sz="1275" b="0" i="0" u="none">
                <a:latin typeface="DM Sans"/>
              </a:rPr>
              <a:t>Elaboración de afiches para promover la colaboración equitativa y la corresponsabilidad en las tareas cotidianas del hogar.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625" y="4238625"/>
            <a:ext cx="5060632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1650" b="1" i="0" u="none">
                <a:solidFill>
                  <a:srgbClr val="0F766E"/>
                </a:solidFill>
                <a:latin typeface="Merriweather"/>
              </a:rPr>
              <a:t>Taller 3: Un Mundo Diverso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4600575"/>
            <a:ext cx="4819650" cy="728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12"/>
              </a:lnSpc>
            </a:pPr>
            <a:r>
              <a:rPr sz="1275" b="0" i="0" u="none">
                <a:latin typeface="DM Sans"/>
              </a:rPr>
              <a:t>Cuentacuentos en la biblioteca escolar (CRA) para valorar la inclusión y la empatía como pilares esenciales de la convivencia sana.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62725" y="4238625"/>
            <a:ext cx="5060632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1650" b="1" i="0" u="none">
                <a:solidFill>
                  <a:srgbClr val="0F766E"/>
                </a:solidFill>
                <a:latin typeface="Merriweather"/>
              </a:rPr>
              <a:t>Taller 4: El Valor del Respeto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62725" y="4600575"/>
            <a:ext cx="4819650" cy="728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12"/>
              </a:lnSpc>
            </a:pPr>
            <a:r>
              <a:rPr sz="1275" b="0" i="0" u="none">
                <a:latin typeface="DM Sans"/>
              </a:rPr>
              <a:t>Socialización de experiencias personales y análisis de dilemas para poner en práctica la empatía y la buena convivencia escolar.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Talleres Prácticos: Etapa 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128837"/>
            <a:ext cx="5372100" cy="16430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28837"/>
            <a:ext cx="5372100" cy="16430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962400"/>
            <a:ext cx="5372100" cy="164306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3962400"/>
            <a:ext cx="5372100" cy="16430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625" y="2405062"/>
            <a:ext cx="506063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766E"/>
                </a:solidFill>
                <a:latin typeface="Merriweather"/>
              </a:rPr>
              <a:t>Taller 5: Derribando Mitos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2767012"/>
            <a:ext cx="4819650" cy="4731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12"/>
              </a:lnSpc>
            </a:pPr>
            <a:r>
              <a:rPr sz="1275" b="0" i="0" u="none">
                <a:latin typeface="DM Sans"/>
              </a:rPr>
              <a:t>Análisis crítico de frases preconcebidas (ej. "los hombres no lloran") para fomentar la libertad emocional en las niñas y niños.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2725" y="2405062"/>
            <a:ext cx="506063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766E"/>
                </a:solidFill>
                <a:latin typeface="Merriweather"/>
              </a:rPr>
              <a:t>Taller 6: La Otra Historia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62725" y="2767012"/>
            <a:ext cx="48196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12"/>
              </a:lnSpc>
            </a:pPr>
            <a:r>
              <a:rPr sz="1275" b="0" i="0" u="none">
                <a:latin typeface="DM Sans"/>
              </a:rPr>
              <a:t>Reconocimiento y visibilización de mujeres destacadas en las ciencias, artes y sociedad a lo largo del tiempo.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625" y="4238625"/>
            <a:ext cx="506063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766E"/>
                </a:solidFill>
                <a:latin typeface="Merriweather"/>
              </a:rPr>
              <a:t>Taller 7: Cierre e Integración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4600575"/>
            <a:ext cx="4819650" cy="4731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12"/>
              </a:lnSpc>
            </a:pPr>
            <a:r>
              <a:rPr sz="1275" b="0" i="0" u="none">
                <a:latin typeface="DM Sans"/>
              </a:rPr>
              <a:t>Plenario final de sintetización donde cada estudiante comparte un aprendizaje o compromiso para la convivencia pacífica.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62725" y="4238625"/>
            <a:ext cx="506063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766E"/>
                </a:solidFill>
                <a:latin typeface="Merriweather"/>
              </a:rPr>
              <a:t>Metodología Adaptativa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62725" y="4600575"/>
            <a:ext cx="4819650" cy="728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12"/>
              </a:lnSpc>
            </a:pPr>
            <a:r>
              <a:rPr sz="1275" b="0" i="0" u="none">
                <a:latin typeface="DM Sans"/>
              </a:rPr>
              <a:t>Todas las experiencias son guiadas por profesionales, respetando la madurez psicoemocional propia de cada nivel educativo.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Talleres Prácticos: Etapa 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0700" y="2547937"/>
            <a:ext cx="90678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latin typeface="DM Sans"/>
              </a:rPr>
              <a:t>El Cuerpo como Espacio Privado:</a:t>
            </a:r>
            <a:r>
              <a:rPr sz="1350" b="0" i="0" u="none">
                <a:latin typeface="DM Sans"/>
              </a:rPr>
              <a:t> Fomento de la autoprotección y reconocimiento del derecho a la intimidad e integridad física.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0700" y="3271837"/>
            <a:ext cx="9067800" cy="2418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latin typeface="DM Sans"/>
              </a:rPr>
              <a:t>Consentimiento y Límites Sanos:</a:t>
            </a:r>
            <a:r>
              <a:rPr sz="1350" b="0" i="0" u="none">
                <a:latin typeface="DM Sans"/>
              </a:rPr>
              <a:t> Enseñanza práctica para decir "no" ante situaciones incomodas o no deseadas.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0700" y="3738562"/>
            <a:ext cx="90678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latin typeface="DM Sans"/>
              </a:rPr>
              <a:t>Prevención de Acoso y Grooming:</a:t>
            </a:r>
            <a:r>
              <a:rPr sz="1350" b="0" i="0" u="none">
                <a:latin typeface="DM Sans"/>
              </a:rPr>
              <a:t> Entrega de herramientas defensivas frente al bullying escolar y riesgos en redes digitales.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0700" y="4462462"/>
            <a:ext cx="90678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latin typeface="DM Sans"/>
              </a:rPr>
              <a:t>Confianza para Comunicar:</a:t>
            </a:r>
            <a:r>
              <a:rPr sz="1350" b="0" i="0" u="none">
                <a:latin typeface="DM Sans"/>
              </a:rPr>
              <a:t> Estimulación de canales transparentes para pedir ayuda a familiares y profesores protectores.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2557462"/>
            <a:ext cx="285750" cy="2476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700" y="3281362"/>
            <a:ext cx="228600" cy="2476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9700" y="3748087"/>
            <a:ext cx="228600" cy="2476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9700" y="4471987"/>
            <a:ext cx="228600" cy="2476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3400" y="457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700" b="1" i="0" u="none">
                <a:solidFill>
                  <a:srgbClr val="0F172A"/>
                </a:solidFill>
                <a:latin typeface="Merriweather"/>
              </a:rPr>
              <a:t>Autocuidado y Prevención Infantil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0" y="1000125"/>
            <a:ext cx="11125200" cy="2857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824</Words>
  <Application>Microsoft Office PowerPoint</Application>
  <PresentationFormat>Panorámica</PresentationFormat>
  <Paragraphs>77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DengXian</vt:lpstr>
      <vt:lpstr>Arial</vt:lpstr>
      <vt:lpstr>Calibri</vt:lpstr>
      <vt:lpstr>DM Sans</vt:lpstr>
      <vt:lpstr>Merriweather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4586-administrativo7</cp:lastModifiedBy>
  <cp:revision>2</cp:revision>
  <dcterms:created xsi:type="dcterms:W3CDTF">2013-01-27T09:14:16Z</dcterms:created>
  <dcterms:modified xsi:type="dcterms:W3CDTF">2026-08-11T16:24:14Z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2026-08-11T16:24:11Z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8cc1eaaa-9176-4358-aada-824813cdefd2</vt:lpwstr>
  </property>
  <property fmtid="{D5CDD505-2E9C-101B-9397-08002B2CF9AE}" pid="7" name="MSIP_Label_defa4170-0d19-0005-0004-bc88714345d2_ActionId">
    <vt:lpwstr>091412a4-f523-4339-bbe6-df4287002cce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